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井上 奈々" initials="井上" lastIdx="0" clrIdx="0">
    <p:extLst>
      <p:ext uri="{19B8F6BF-5375-455C-9EA6-DF929625EA0E}">
        <p15:presenceInfo xmlns:p15="http://schemas.microsoft.com/office/powerpoint/2012/main" userId="3d524d7e7298d4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54584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28137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698333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249769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3443571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9034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289643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22539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94273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574214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15AD493-7095-4411-90B0-EAECF7C80C26}" type="datetimeFigureOut">
              <a:rPr kumimoji="1" lang="ja-JP" altLang="en-US" smtClean="0"/>
              <a:t>2019/6/14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951631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AD493-7095-4411-90B0-EAECF7C80C26}" type="datetimeFigureOut">
              <a:rPr kumimoji="1" lang="ja-JP" altLang="en-US" smtClean="0"/>
              <a:t>2019/6/14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534369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92ED4024-DA97-400F-85D8-9F6A05DE3A0D}"/>
              </a:ext>
            </a:extLst>
          </p:cNvPr>
          <p:cNvGrpSpPr/>
          <p:nvPr/>
        </p:nvGrpSpPr>
        <p:grpSpPr>
          <a:xfrm>
            <a:off x="310105" y="822224"/>
            <a:ext cx="8523790" cy="5818908"/>
            <a:chOff x="310105" y="822224"/>
            <a:chExt cx="8523790" cy="5818908"/>
          </a:xfrm>
        </p:grpSpPr>
        <p:pic>
          <p:nvPicPr>
            <p:cNvPr id="3" name="図 2">
              <a:extLst>
                <a:ext uri="{FF2B5EF4-FFF2-40B4-BE49-F238E27FC236}">
                  <a16:creationId xmlns:a16="http://schemas.microsoft.com/office/drawing/2014/main" id="{495482DC-4515-4635-AD32-232E439920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5" y="822224"/>
              <a:ext cx="8523790" cy="5818908"/>
            </a:xfrm>
            <a:prstGeom prst="rect">
              <a:avLst/>
            </a:prstGeom>
          </p:spPr>
        </p:pic>
        <p:sp>
          <p:nvSpPr>
            <p:cNvPr id="13" name="正方形/長方形 12">
              <a:extLst>
                <a:ext uri="{FF2B5EF4-FFF2-40B4-BE49-F238E27FC236}">
                  <a16:creationId xmlns:a16="http://schemas.microsoft.com/office/drawing/2014/main" id="{9B1CC337-3331-4C40-87A4-DCCEB722C9C1}"/>
                </a:ext>
              </a:extLst>
            </p:cNvPr>
            <p:cNvSpPr/>
            <p:nvPr/>
          </p:nvSpPr>
          <p:spPr>
            <a:xfrm>
              <a:off x="1630392" y="2663723"/>
              <a:ext cx="6288657" cy="2016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 name="テキスト ボックス 3">
            <a:extLst>
              <a:ext uri="{FF2B5EF4-FFF2-40B4-BE49-F238E27FC236}">
                <a16:creationId xmlns:a16="http://schemas.microsoft.com/office/drawing/2014/main" id="{B5028B76-78B4-46FC-A5B4-569E3418987D}"/>
              </a:ext>
            </a:extLst>
          </p:cNvPr>
          <p:cNvSpPr txBox="1"/>
          <p:nvPr/>
        </p:nvSpPr>
        <p:spPr>
          <a:xfrm>
            <a:off x="1091241" y="336432"/>
            <a:ext cx="7254815" cy="584775"/>
          </a:xfrm>
          <a:prstGeom prst="rect">
            <a:avLst/>
          </a:prstGeom>
          <a:noFill/>
        </p:spPr>
        <p:txBody>
          <a:bodyPr wrap="square" rtlCol="0">
            <a:spAutoFit/>
          </a:bodyPr>
          <a:lstStyle/>
          <a:p>
            <a:r>
              <a:rPr kumimoji="1" lang="ja-JP" altLang="en-US" sz="3200" dirty="0">
                <a:solidFill>
                  <a:schemeClr val="accent6">
                    <a:lumMod val="50000"/>
                  </a:schemeClr>
                </a:solidFill>
                <a:latin typeface="Algerian" panose="04020705040A02060702" pitchFamily="82" charset="0"/>
              </a:rPr>
              <a:t>第</a:t>
            </a:r>
            <a:r>
              <a:rPr kumimoji="1" lang="en-US" altLang="ja-JP" sz="3200" dirty="0">
                <a:solidFill>
                  <a:schemeClr val="accent6">
                    <a:lumMod val="50000"/>
                  </a:schemeClr>
                </a:solidFill>
                <a:latin typeface="Algerian" panose="04020705040A02060702" pitchFamily="82" charset="0"/>
              </a:rPr>
              <a:t>1</a:t>
            </a:r>
            <a:r>
              <a:rPr kumimoji="1" lang="ja-JP" altLang="en-US" sz="3200" dirty="0">
                <a:solidFill>
                  <a:schemeClr val="accent6">
                    <a:lumMod val="50000"/>
                  </a:schemeClr>
                </a:solidFill>
                <a:latin typeface="Algerian" panose="04020705040A02060702" pitchFamily="82" charset="0"/>
              </a:rPr>
              <a:t>回 </a:t>
            </a:r>
            <a:r>
              <a:rPr kumimoji="1" lang="en-US" altLang="ja-JP" sz="3200" dirty="0">
                <a:solidFill>
                  <a:schemeClr val="accent6">
                    <a:lumMod val="50000"/>
                  </a:schemeClr>
                </a:solidFill>
                <a:latin typeface="Algerian" panose="04020705040A02060702" pitchFamily="82" charset="0"/>
              </a:rPr>
              <a:t>Global Café </a:t>
            </a:r>
            <a:r>
              <a:rPr kumimoji="1" lang="ja-JP" altLang="en-US" sz="3200" dirty="0">
                <a:solidFill>
                  <a:schemeClr val="accent6">
                    <a:lumMod val="50000"/>
                  </a:schemeClr>
                </a:solidFill>
                <a:latin typeface="Algerian" panose="04020705040A02060702" pitchFamily="82" charset="0"/>
              </a:rPr>
              <a:t>開催しました</a:t>
            </a:r>
            <a:endParaRPr kumimoji="1" lang="en-US" altLang="ja-JP" sz="3200" dirty="0">
              <a:solidFill>
                <a:schemeClr val="accent6">
                  <a:lumMod val="50000"/>
                </a:schemeClr>
              </a:solidFill>
              <a:latin typeface="Algerian" panose="04020705040A02060702" pitchFamily="82" charset="0"/>
            </a:endParaRPr>
          </a:p>
        </p:txBody>
      </p:sp>
      <p:pic>
        <p:nvPicPr>
          <p:cNvPr id="11" name="図 10">
            <a:extLst>
              <a:ext uri="{FF2B5EF4-FFF2-40B4-BE49-F238E27FC236}">
                <a16:creationId xmlns:a16="http://schemas.microsoft.com/office/drawing/2014/main" id="{59D3D7BB-77C4-49AE-81BD-70ECEDA1C5B2}"/>
              </a:ext>
            </a:extLst>
          </p:cNvPr>
          <p:cNvPicPr>
            <a:picLocks noChangeAspect="1"/>
          </p:cNvPicPr>
          <p:nvPr/>
        </p:nvPicPr>
        <p:blipFill rotWithShape="1">
          <a:blip r:embed="rId3"/>
          <a:srcRect t="4521" b="8274"/>
          <a:stretch/>
        </p:blipFill>
        <p:spPr>
          <a:xfrm>
            <a:off x="557319" y="3598020"/>
            <a:ext cx="2831778" cy="2167501"/>
          </a:xfrm>
          <a:prstGeom prst="rect">
            <a:avLst/>
          </a:prstGeom>
        </p:spPr>
      </p:pic>
      <p:sp>
        <p:nvSpPr>
          <p:cNvPr id="8" name="テキスト ボックス 7">
            <a:extLst>
              <a:ext uri="{FF2B5EF4-FFF2-40B4-BE49-F238E27FC236}">
                <a16:creationId xmlns:a16="http://schemas.microsoft.com/office/drawing/2014/main" id="{4564204B-6799-4F75-B7A4-F68B236E4380}"/>
              </a:ext>
            </a:extLst>
          </p:cNvPr>
          <p:cNvSpPr txBox="1"/>
          <p:nvPr/>
        </p:nvSpPr>
        <p:spPr>
          <a:xfrm>
            <a:off x="1091241" y="6035776"/>
            <a:ext cx="7962181" cy="369332"/>
          </a:xfrm>
          <a:prstGeom prst="rect">
            <a:avLst/>
          </a:prstGeom>
          <a:noFill/>
        </p:spPr>
        <p:txBody>
          <a:bodyPr wrap="square" rtlCol="0">
            <a:spAutoFit/>
          </a:bodyPr>
          <a:lstStyle/>
          <a:p>
            <a:r>
              <a:rPr lang="en-US" altLang="ja-JP" dirty="0">
                <a:solidFill>
                  <a:schemeClr val="accent4">
                    <a:lumMod val="50000"/>
                  </a:schemeClr>
                </a:solidFill>
                <a:latin typeface="Adobe Gothic Std B" panose="020B0800000000000000" pitchFamily="34" charset="-128"/>
                <a:ea typeface="Adobe Gothic Std B" panose="020B0800000000000000" pitchFamily="34" charset="-128"/>
              </a:rPr>
              <a:t>7</a:t>
            </a:r>
            <a:r>
              <a:rPr lang="ja-JP" altLang="en-US" dirty="0">
                <a:solidFill>
                  <a:schemeClr val="accent4">
                    <a:lumMod val="50000"/>
                  </a:schemeClr>
                </a:solidFill>
                <a:latin typeface="Adobe Gothic Std B" panose="020B0800000000000000" pitchFamily="34" charset="-128"/>
                <a:ea typeface="Adobe Gothic Std B" panose="020B0800000000000000" pitchFamily="34" charset="-128"/>
              </a:rPr>
              <a:t>月は日程を変更して</a:t>
            </a:r>
            <a:r>
              <a:rPr lang="en-US" altLang="ja-JP" u="sng" dirty="0">
                <a:solidFill>
                  <a:schemeClr val="accent4">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25</a:t>
            </a:r>
            <a:r>
              <a:rPr lang="ja-JP" altLang="en-US" u="sng" dirty="0">
                <a:solidFill>
                  <a:schemeClr val="accent4">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日（木）</a:t>
            </a:r>
            <a:r>
              <a:rPr lang="en-US" altLang="ja-JP" u="sng" dirty="0">
                <a:solidFill>
                  <a:schemeClr val="accent4">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5</a:t>
            </a:r>
            <a:r>
              <a:rPr lang="ja-JP" altLang="en-US" u="sng" dirty="0">
                <a:solidFill>
                  <a:schemeClr val="accent4">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コマにＢ</a:t>
            </a:r>
            <a:r>
              <a:rPr lang="en-US" altLang="ja-JP" u="sng" dirty="0">
                <a:solidFill>
                  <a:schemeClr val="accent4">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505</a:t>
            </a:r>
            <a:r>
              <a:rPr lang="ja-JP" altLang="en-US" dirty="0">
                <a:solidFill>
                  <a:schemeClr val="accent4">
                    <a:lumMod val="50000"/>
                  </a:schemeClr>
                </a:solidFill>
                <a:latin typeface="Adobe Gothic Std B" panose="020B0800000000000000" pitchFamily="34" charset="-128"/>
                <a:ea typeface="Adobe Gothic Std B" panose="020B0800000000000000" pitchFamily="34" charset="-128"/>
              </a:rPr>
              <a:t>で開催いたします。</a:t>
            </a:r>
            <a:endParaRPr kumimoji="1" lang="ja-JP" altLang="en-US" dirty="0"/>
          </a:p>
        </p:txBody>
      </p:sp>
      <p:sp>
        <p:nvSpPr>
          <p:cNvPr id="5" name="テキスト ボックス 4">
            <a:extLst>
              <a:ext uri="{FF2B5EF4-FFF2-40B4-BE49-F238E27FC236}">
                <a16:creationId xmlns:a16="http://schemas.microsoft.com/office/drawing/2014/main" id="{312EAAB1-8832-4330-A284-A7068F3CF94A}"/>
              </a:ext>
            </a:extLst>
          </p:cNvPr>
          <p:cNvSpPr txBox="1"/>
          <p:nvPr/>
        </p:nvSpPr>
        <p:spPr>
          <a:xfrm>
            <a:off x="346753" y="2347668"/>
            <a:ext cx="8450493" cy="1200329"/>
          </a:xfrm>
          <a:prstGeom prst="rect">
            <a:avLst/>
          </a:prstGeom>
          <a:noFill/>
        </p:spPr>
        <p:txBody>
          <a:bodyPr wrap="square" rtlCol="0">
            <a:spAutoFit/>
          </a:bodyPr>
          <a:lstStyle/>
          <a:p>
            <a:r>
              <a:rPr lang="ja-JP" altLang="en-US" dirty="0">
                <a:solidFill>
                  <a:schemeClr val="accent6">
                    <a:lumMod val="75000"/>
                  </a:schemeClr>
                </a:solidFill>
                <a:latin typeface="UD デジタル 教科書体 NP-B" panose="02020700000000000000" pitchFamily="18" charset="-128"/>
                <a:ea typeface="UD デジタル 教科書体 NP-B" panose="02020700000000000000" pitchFamily="18" charset="-128"/>
              </a:rPr>
              <a:t>第</a:t>
            </a:r>
            <a:r>
              <a:rPr lang="en-US" altLang="ja-JP" dirty="0">
                <a:solidFill>
                  <a:schemeClr val="accent6">
                    <a:lumMod val="75000"/>
                  </a:schemeClr>
                </a:solidFill>
                <a:latin typeface="UD デジタル 教科書体 NP-B" panose="02020700000000000000" pitchFamily="18" charset="-128"/>
                <a:ea typeface="UD デジタル 教科書体 NP-B" panose="02020700000000000000" pitchFamily="18" charset="-128"/>
              </a:rPr>
              <a:t>1</a:t>
            </a:r>
            <a:r>
              <a:rPr lang="ja-JP" altLang="en-US" dirty="0">
                <a:solidFill>
                  <a:schemeClr val="accent6">
                    <a:lumMod val="75000"/>
                  </a:schemeClr>
                </a:solidFill>
                <a:latin typeface="UD デジタル 教科書体 NP-B" panose="02020700000000000000" pitchFamily="18" charset="-128"/>
                <a:ea typeface="UD デジタル 教科書体 NP-B" panose="02020700000000000000" pitchFamily="18" charset="-128"/>
              </a:rPr>
              <a:t>回目は、マヒドン大学との交流を目標に自己紹介と会話のコツについて深めることができました。気軽に英語を話せる場所として、特に院生には参加いただければ幸いです。冷たい麦茶、ジュースを用意してカフェのような気楽な雰囲気で英会話を楽しむことをだいじにしています。</a:t>
            </a:r>
            <a:endParaRPr kumimoji="1" lang="ja-JP" altLang="en-US" dirty="0">
              <a:solidFill>
                <a:schemeClr val="accent6">
                  <a:lumMod val="75000"/>
                </a:schemeClr>
              </a:solidFill>
              <a:latin typeface="UD デジタル 教科書体 NP-B" panose="02020700000000000000" pitchFamily="18" charset="-128"/>
              <a:ea typeface="UD デジタル 教科書体 NP-B" panose="02020700000000000000" pitchFamily="18" charset="-128"/>
            </a:endParaRPr>
          </a:p>
        </p:txBody>
      </p:sp>
      <p:sp>
        <p:nvSpPr>
          <p:cNvPr id="16" name="スクロール: 縦 15">
            <a:extLst>
              <a:ext uri="{FF2B5EF4-FFF2-40B4-BE49-F238E27FC236}">
                <a16:creationId xmlns:a16="http://schemas.microsoft.com/office/drawing/2014/main" id="{19470FB2-52EC-440A-90FB-CA53EC1F038E}"/>
              </a:ext>
            </a:extLst>
          </p:cNvPr>
          <p:cNvSpPr/>
          <p:nvPr/>
        </p:nvSpPr>
        <p:spPr>
          <a:xfrm>
            <a:off x="3636309" y="3535608"/>
            <a:ext cx="5234233" cy="2167502"/>
          </a:xfrm>
          <a:prstGeom prst="verticalScroll">
            <a:avLst>
              <a:gd name="adj" fmla="val 6440"/>
            </a:avLst>
          </a:prstGeom>
          <a:solidFill>
            <a:schemeClr val="accent3">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参加者の感想</a:t>
            </a:r>
            <a:endParaRPr lang="en-US" altLang="ja-JP" sz="1600" dirty="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600" dirty="0">
                <a:solidFill>
                  <a:schemeClr val="tx1"/>
                </a:solidFill>
                <a:latin typeface="UD デジタル 教科書体 N-R" panose="02020400000000000000" pitchFamily="17" charset="-128"/>
                <a:ea typeface="UD デジタル 教科書体 N-R" panose="02020400000000000000" pitchFamily="17" charset="-128"/>
              </a:rPr>
              <a:t>英語が全くできないため、英語を話すことに抵抗がありましたが、先生方が私の拙い英語をしっかり受け止めてくださいました。安心した環境で英語に触れることができ、もっと英語を話したいと思いました！次回までに私の経験や今後のビジョンなどに関する英単語について調べ、準備していきたいと思います。今後ともよろしくお願い申し上げます。</a:t>
            </a:r>
            <a:endParaRPr kumimoji="1" lang="ja-JP" altLang="en-US" sz="1600" dirty="0">
              <a:solidFill>
                <a:schemeClr val="tx1"/>
              </a:solidFill>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7078103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100</Words>
  <Application>Microsoft Office PowerPoint</Application>
  <PresentationFormat>画面に合わせる (4:3)</PresentationFormat>
  <Paragraphs>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Adobe Gothic Std B</vt:lpstr>
      <vt:lpstr>UD デジタル 教科書体 NP-B</vt:lpstr>
      <vt:lpstr>UD デジタル 教科書体 N-R</vt:lpstr>
      <vt:lpstr>游ゴシック</vt:lpstr>
      <vt:lpstr>游ゴシック Light</vt:lpstr>
      <vt:lpstr>Algerian</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奈々</dc:creator>
  <cp:lastModifiedBy>井上 奈々</cp:lastModifiedBy>
  <cp:revision>7</cp:revision>
  <dcterms:created xsi:type="dcterms:W3CDTF">2019-06-14T00:07:42Z</dcterms:created>
  <dcterms:modified xsi:type="dcterms:W3CDTF">2019-06-14T03:42:20Z</dcterms:modified>
</cp:coreProperties>
</file>